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57" r:id="rId6"/>
    <p:sldId id="286" r:id="rId7"/>
    <p:sldId id="289" r:id="rId8"/>
    <p:sldId id="303" r:id="rId9"/>
    <p:sldId id="301" r:id="rId10"/>
    <p:sldId id="304" r:id="rId11"/>
    <p:sldId id="312" r:id="rId12"/>
    <p:sldId id="318" r:id="rId13"/>
    <p:sldId id="306" r:id="rId14"/>
    <p:sldId id="320" r:id="rId15"/>
    <p:sldId id="321" r:id="rId16"/>
    <p:sldId id="313" r:id="rId17"/>
    <p:sldId id="316" r:id="rId18"/>
    <p:sldId id="315" r:id="rId19"/>
    <p:sldId id="322" r:id="rId20"/>
    <p:sldId id="323" r:id="rId21"/>
    <p:sldId id="29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5B06"/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00" autoAdjust="0"/>
    <p:restoredTop sz="95626" autoAdjust="0"/>
  </p:normalViewPr>
  <p:slideViewPr>
    <p:cSldViewPr snapToGrid="0">
      <p:cViewPr varScale="1">
        <p:scale>
          <a:sx n="152" d="100"/>
          <a:sy n="152" d="100"/>
        </p:scale>
        <p:origin x="504" y="176"/>
      </p:cViewPr>
      <p:guideLst/>
    </p:cSldViewPr>
  </p:slideViewPr>
  <p:outlineViewPr>
    <p:cViewPr>
      <p:scale>
        <a:sx n="33" d="100"/>
        <a:sy n="33" d="100"/>
      </p:scale>
      <p:origin x="0" y="-576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58" d="100"/>
          <a:sy n="58" d="100"/>
        </p:scale>
        <p:origin x="237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FB8B65A-D69F-C26C-B67E-036EF77BF1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2B9064-AE57-427F-E5AF-71DE7D52F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190EA-5EEC-4300-B6AE-D9734C6C648E}" type="datetimeFigureOut">
              <a:rPr lang="en-US" smtClean="0"/>
              <a:t>3/9/25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6157A-CEB9-B0FC-3A49-BE950AEAD6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819CA0-A57D-42D7-A625-56C22D0FA7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FF3A6F-DEFA-45E0-9496-BEE7C2C6F3D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022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3/9/25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85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247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948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793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F1878-E855-6473-0232-31FDC6E9E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66E3D6-CAC2-C991-05C6-6D712742A3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1F7084-0E04-62EF-3AE4-EA25D1DD8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E76A99-BCF0-B446-6616-7276FA38AE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294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161F0-CBD0-E045-2F86-B8AC1D0EF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11CB6E-3CC7-D26F-4322-A1E0CF2A2A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F80016-113B-0A82-E74D-1474853766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F18435-C31A-F987-F1EA-F3BA68539B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2703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C1E3E5-A1A7-DA29-8CAE-09F0425F6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84BF2B-0DB4-09A0-CFE6-79CEDBB3B1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5221CB-9803-AC92-6231-29BE958F83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8AA3B7-3BC0-3655-A464-4B52F0175E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11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1ADC41-57E3-E0E2-0043-B13B91A06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E295E4-BB4E-C75C-0005-9E39F9B6A4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99D8E1-D06C-EA6F-91DA-114DDD23CE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4972CE-255B-C257-5681-3C9DCA3D10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776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08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3537B6D-42A5-F449-2691-321A167F7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3419"/>
            <a:ext cx="12192000" cy="6861419"/>
            <a:chOff x="0" y="-3419"/>
            <a:chExt cx="12192000" cy="686141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02465C8-266D-104C-9C49-323DF4A8277E}"/>
                </a:ext>
              </a:extLst>
            </p:cNvPr>
            <p:cNvSpPr/>
            <p:nvPr userDrawn="1"/>
          </p:nvSpPr>
          <p:spPr>
            <a:xfrm>
              <a:off x="583746" y="4960030"/>
              <a:ext cx="1551214" cy="1551214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7979A1C-BF60-B345-A664-2E4F7A3461EB}"/>
                </a:ext>
              </a:extLst>
            </p:cNvPr>
            <p:cNvSpPr/>
            <p:nvPr userDrawn="1"/>
          </p:nvSpPr>
          <p:spPr>
            <a:xfrm>
              <a:off x="1" y="4571999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080B3E-915C-2D4C-8608-596E1BFD6387}"/>
                </a:ext>
              </a:extLst>
            </p:cNvPr>
            <p:cNvSpPr/>
            <p:nvPr userDrawn="1"/>
          </p:nvSpPr>
          <p:spPr>
            <a:xfrm>
              <a:off x="1" y="5739492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-3419"/>
              <a:ext cx="3927573" cy="3165022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9E240E8A-950E-7946-826C-415CB5DACA43}"/>
                </a:ext>
              </a:extLst>
            </p:cNvPr>
            <p:cNvSpPr/>
            <p:nvPr userDrawn="1"/>
          </p:nvSpPr>
          <p:spPr>
            <a:xfrm>
              <a:off x="11024507" y="4580708"/>
              <a:ext cx="1167493" cy="2277292"/>
            </a:xfrm>
            <a:custGeom>
              <a:avLst/>
              <a:gdLst>
                <a:gd name="connsiteX0" fmla="*/ 1167473 w 1167493"/>
                <a:gd name="connsiteY0" fmla="*/ 0 h 2272167"/>
                <a:gd name="connsiteX1" fmla="*/ 1167493 w 1167493"/>
                <a:gd name="connsiteY1" fmla="*/ 0 h 2272167"/>
                <a:gd name="connsiteX2" fmla="*/ 1167493 w 1167493"/>
                <a:gd name="connsiteY2" fmla="*/ 492960 h 2272167"/>
                <a:gd name="connsiteX3" fmla="*/ 1167493 w 1167493"/>
                <a:gd name="connsiteY3" fmla="*/ 720385 h 2272167"/>
                <a:gd name="connsiteX4" fmla="*/ 1167493 w 1167493"/>
                <a:gd name="connsiteY4" fmla="*/ 2272167 h 2272167"/>
                <a:gd name="connsiteX5" fmla="*/ 0 w 1167493"/>
                <a:gd name="connsiteY5" fmla="*/ 2272167 h 2272167"/>
                <a:gd name="connsiteX6" fmla="*/ 0 w 1167493"/>
                <a:gd name="connsiteY6" fmla="*/ 1898074 h 2272167"/>
                <a:gd name="connsiteX7" fmla="*/ 0 w 1167493"/>
                <a:gd name="connsiteY7" fmla="*/ 1271597 h 2272167"/>
                <a:gd name="connsiteX8" fmla="*/ 0 w 1167493"/>
                <a:gd name="connsiteY8" fmla="*/ 1177688 h 2272167"/>
                <a:gd name="connsiteX9" fmla="*/ 1048124 w 1167493"/>
                <a:gd name="connsiteY9" fmla="*/ 6080 h 2272167"/>
                <a:gd name="connsiteX10" fmla="*/ 1167473 w 1167493"/>
                <a:gd name="connsiteY10" fmla="*/ 0 h 227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67493" h="2272167">
                  <a:moveTo>
                    <a:pt x="1167473" y="0"/>
                  </a:moveTo>
                  <a:lnTo>
                    <a:pt x="1167493" y="0"/>
                  </a:lnTo>
                  <a:lnTo>
                    <a:pt x="1167493" y="492960"/>
                  </a:lnTo>
                  <a:lnTo>
                    <a:pt x="1167493" y="720385"/>
                  </a:lnTo>
                  <a:lnTo>
                    <a:pt x="1167493" y="2272167"/>
                  </a:lnTo>
                  <a:lnTo>
                    <a:pt x="0" y="2272167"/>
                  </a:lnTo>
                  <a:lnTo>
                    <a:pt x="0" y="1898074"/>
                  </a:lnTo>
                  <a:lnTo>
                    <a:pt x="0" y="1271597"/>
                  </a:lnTo>
                  <a:lnTo>
                    <a:pt x="0" y="1177688"/>
                  </a:lnTo>
                  <a:cubicBezTo>
                    <a:pt x="0" y="567919"/>
                    <a:pt x="459408" y="66389"/>
                    <a:pt x="1048124" y="6080"/>
                  </a:cubicBezTo>
                  <a:lnTo>
                    <a:pt x="1167473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3" y="232913"/>
            <a:ext cx="7096933" cy="383013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E2EA7E6-8A35-746D-AA63-2833C6BE9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26A08EA-BD77-C21A-0E2F-979DD34B0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1164D5C-B19D-C5B9-A218-896EDEF14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8864" y="102021"/>
            <a:ext cx="9779183" cy="174441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58865" y="2017467"/>
            <a:ext cx="9779182" cy="3366815"/>
          </a:xfrm>
        </p:spPr>
        <p:txBody>
          <a:bodyPr>
            <a:norm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71600"/>
            <a:ext cx="5486400" cy="4114800"/>
          </a:xfrm>
        </p:spPr>
        <p:txBody>
          <a:bodyPr anchor="ctr" anchorCtr="0">
            <a:noAutofit/>
          </a:bodyPr>
          <a:lstStyle>
            <a:lvl1pPr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124234B-E1C4-2616-9993-A23142AA69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83438" y="1168400"/>
            <a:ext cx="4500562" cy="452120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266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CEDB282-8288-C81F-52B5-048A3E80C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208822" cy="6858003"/>
            <a:chOff x="0" y="-1"/>
            <a:chExt cx="12208822" cy="685800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A62587F-7496-384A-AF40-18FC8CF0709D}"/>
                </a:ext>
              </a:extLst>
            </p:cNvPr>
            <p:cNvSpPr/>
            <p:nvPr userDrawn="1"/>
          </p:nvSpPr>
          <p:spPr>
            <a:xfrm>
              <a:off x="0" y="2286002"/>
              <a:ext cx="12208822" cy="45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84DB028B-A475-224B-B675-A15A56CAD0BF}"/>
                </a:ext>
              </a:extLst>
            </p:cNvPr>
            <p:cNvSpPr/>
            <p:nvPr userDrawn="1"/>
          </p:nvSpPr>
          <p:spPr>
            <a:xfrm flipH="1">
              <a:off x="8597718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1C34955-105B-4D4D-B51D-754C5D38A85D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734DEB1-EC02-2E42-9292-4ADD115060A5}"/>
                </a:ext>
              </a:extLst>
            </p:cNvPr>
            <p:cNvSpPr/>
            <p:nvPr userDrawn="1"/>
          </p:nvSpPr>
          <p:spPr>
            <a:xfrm rot="5400000" flipH="1" flipV="1">
              <a:off x="10344100" y="438098"/>
              <a:ext cx="2285999" cy="1409801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45085"/>
            <a:ext cx="9779183" cy="160083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EED44-783E-8705-4119-D7E9F7D4F2B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1166087" y="2652713"/>
            <a:ext cx="9780587" cy="3436936"/>
          </a:xfrm>
        </p:spPr>
        <p:txBody>
          <a:bodyPr>
            <a:normAutofit/>
          </a:bodyPr>
          <a:lstStyle>
            <a:lvl1pPr marL="3429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1pPr>
            <a:lvl2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109728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3716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176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5FBCE6F-2AA9-31FE-8148-33B48073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067EACEC-C2DD-EA42-8504-176673AD1F20}"/>
                </a:ext>
              </a:extLst>
            </p:cNvPr>
            <p:cNvSpPr/>
            <p:nvPr userDrawn="1"/>
          </p:nvSpPr>
          <p:spPr>
            <a:xfrm>
              <a:off x="0" y="0"/>
              <a:ext cx="8025490" cy="6858000"/>
            </a:xfrm>
            <a:custGeom>
              <a:avLst/>
              <a:gdLst>
                <a:gd name="connsiteX0" fmla="*/ 0 w 8025490"/>
                <a:gd name="connsiteY0" fmla="*/ 0 h 6858000"/>
                <a:gd name="connsiteX1" fmla="*/ 4596490 w 8025490"/>
                <a:gd name="connsiteY1" fmla="*/ 0 h 6858000"/>
                <a:gd name="connsiteX2" fmla="*/ 8025490 w 8025490"/>
                <a:gd name="connsiteY2" fmla="*/ 3429000 h 6858000"/>
                <a:gd name="connsiteX3" fmla="*/ 4596490 w 8025490"/>
                <a:gd name="connsiteY3" fmla="*/ 6858000 h 6858000"/>
                <a:gd name="connsiteX4" fmla="*/ 0 w 8025490"/>
                <a:gd name="connsiteY4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490" h="6858000">
                  <a:moveTo>
                    <a:pt x="0" y="0"/>
                  </a:moveTo>
                  <a:lnTo>
                    <a:pt x="4596490" y="0"/>
                  </a:lnTo>
                  <a:cubicBezTo>
                    <a:pt x="6490274" y="0"/>
                    <a:pt x="8025490" y="1535216"/>
                    <a:pt x="8025490" y="3429000"/>
                  </a:cubicBezTo>
                  <a:cubicBezTo>
                    <a:pt x="8025490" y="5322784"/>
                    <a:pt x="6490274" y="6858000"/>
                    <a:pt x="4596490" y="6858000"/>
                  </a:cubicBezTo>
                  <a:lnTo>
                    <a:pt x="0" y="685800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9843C7E-5704-7A46-8974-F3BFA42E7310}"/>
                </a:ext>
              </a:extLst>
            </p:cNvPr>
            <p:cNvGrpSpPr/>
            <p:nvPr userDrawn="1"/>
          </p:nvGrpSpPr>
          <p:grpSpPr>
            <a:xfrm rot="16200000">
              <a:off x="8286528" y="2207195"/>
              <a:ext cx="3032351" cy="2443610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179973-08D2-EF40-B516-35E75E906394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C811FF3-E48A-194D-8022-65F8C3A17449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177553"/>
            <a:ext cx="6245912" cy="3269447"/>
          </a:xfrm>
        </p:spPr>
        <p:txBody>
          <a:bodyPr bIns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4" y="3492896"/>
            <a:ext cx="6245912" cy="912850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4DB56B5-5DD7-95E3-52B2-EDC4B3F13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601200" cy="1653371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843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A0E8D4A-B13C-C7EE-5E27-278124A12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1999" cy="6857999"/>
            <a:chOff x="1" y="1"/>
            <a:chExt cx="12191999" cy="6857999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rot="5400000" flipH="1">
              <a:off x="1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69008"/>
            <a:ext cx="9779183" cy="1706563"/>
          </a:xfrm>
        </p:spPr>
        <p:txBody>
          <a:bodyPr anchor="b">
            <a:noAutofit/>
          </a:bodyPr>
          <a:lstStyle>
            <a:lvl1pPr>
              <a:defRPr sz="4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26B296A-EB6A-9BE9-E813-B15C46524F4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530352" indent="-530352">
              <a:spcBef>
                <a:spcPts val="1000"/>
              </a:spcBef>
              <a:buFont typeface="+mj-lt"/>
              <a:buAutoNum type="arabicPeriod"/>
              <a:defRPr sz="2000">
                <a:solidFill>
                  <a:schemeClr val="bg1"/>
                </a:solidFill>
                <a:latin typeface="+mn-lt"/>
              </a:defRPr>
            </a:lvl1pPr>
            <a:lvl2pPr marL="1097280" indent="-530352">
              <a:spcBef>
                <a:spcPts val="1000"/>
              </a:spcBef>
              <a:buFont typeface="+mj-lt"/>
              <a:buAutoNum type="alphaLcPeriod"/>
              <a:defRPr sz="2000">
                <a:solidFill>
                  <a:schemeClr val="bg1"/>
                </a:solidFill>
                <a:latin typeface="+mn-lt"/>
              </a:defRPr>
            </a:lvl2pPr>
            <a:lvl3pPr marL="1645920" indent="-530352">
              <a:spcBef>
                <a:spcPts val="1000"/>
              </a:spcBef>
              <a:buFont typeface="+mj-lt"/>
              <a:buAutoNum type="arabicParenR"/>
              <a:defRPr sz="2000">
                <a:solidFill>
                  <a:schemeClr val="bg1"/>
                </a:solidFill>
                <a:latin typeface="+mn-lt"/>
              </a:defRPr>
            </a:lvl3pPr>
            <a:lvl4pPr marL="1920240" indent="-530352">
              <a:spcBef>
                <a:spcPts val="1000"/>
              </a:spcBef>
              <a:buFont typeface="+mj-lt"/>
              <a:buAutoNum type="alphaLcParenR"/>
              <a:defRPr sz="2000">
                <a:solidFill>
                  <a:schemeClr val="bg1"/>
                </a:solidFill>
                <a:latin typeface="+mn-lt"/>
              </a:defRPr>
            </a:lvl4pPr>
            <a:lvl5pPr marL="2560320" indent="-514350">
              <a:spcBef>
                <a:spcPts val="1000"/>
              </a:spcBef>
              <a:buFont typeface="+mj-lt"/>
              <a:buAutoNum type="romanLcPeriod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435B7D5-E7F8-1267-8942-3C97BE836B9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426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779183" cy="1570038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4832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8AD52EA-B01E-8D38-D87A-BF7EB5B58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192001" cy="6864796"/>
            <a:chOff x="0" y="-1"/>
            <a:chExt cx="12192001" cy="686479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AC79249-FDC0-364D-A734-AE1DE1605D28}"/>
                </a:ext>
              </a:extLst>
            </p:cNvPr>
            <p:cNvSpPr/>
            <p:nvPr userDrawn="1"/>
          </p:nvSpPr>
          <p:spPr>
            <a:xfrm>
              <a:off x="8264426" y="0"/>
              <a:ext cx="3927574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3685939"/>
              <a:ext cx="3927573" cy="3178856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39563C76-BC00-DE47-88F5-C24D3CE3325A}"/>
                </a:ext>
              </a:extLst>
            </p:cNvPr>
            <p:cNvSpPr/>
            <p:nvPr userDrawn="1"/>
          </p:nvSpPr>
          <p:spPr>
            <a:xfrm>
              <a:off x="10228214" y="-1"/>
              <a:ext cx="1963787" cy="3178856"/>
            </a:xfrm>
            <a:custGeom>
              <a:avLst/>
              <a:gdLst>
                <a:gd name="connsiteX0" fmla="*/ 0 w 1963787"/>
                <a:gd name="connsiteY0" fmla="*/ 0 h 3178856"/>
                <a:gd name="connsiteX1" fmla="*/ 1963787 w 1963787"/>
                <a:gd name="connsiteY1" fmla="*/ 0 h 3178856"/>
                <a:gd name="connsiteX2" fmla="*/ 1963787 w 1963787"/>
                <a:gd name="connsiteY2" fmla="*/ 1967129 h 3178856"/>
                <a:gd name="connsiteX3" fmla="*/ 1963787 w 1963787"/>
                <a:gd name="connsiteY3" fmla="*/ 2349671 h 3178856"/>
                <a:gd name="connsiteX4" fmla="*/ 1963787 w 1963787"/>
                <a:gd name="connsiteY4" fmla="*/ 3178856 h 3178856"/>
                <a:gd name="connsiteX5" fmla="*/ 1963753 w 1963787"/>
                <a:gd name="connsiteY5" fmla="*/ 3178856 h 3178856"/>
                <a:gd name="connsiteX6" fmla="*/ 1763002 w 1963787"/>
                <a:gd name="connsiteY6" fmla="*/ 3168629 h 3178856"/>
                <a:gd name="connsiteX7" fmla="*/ 0 w 1963787"/>
                <a:gd name="connsiteY7" fmla="*/ 1197921 h 3178856"/>
                <a:gd name="connsiteX8" fmla="*/ 0 w 1963787"/>
                <a:gd name="connsiteY8" fmla="*/ 1039961 h 3178856"/>
                <a:gd name="connsiteX9" fmla="*/ 0 w 1963787"/>
                <a:gd name="connsiteY9" fmla="*/ 0 h 3178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3787" h="3178856">
                  <a:moveTo>
                    <a:pt x="0" y="0"/>
                  </a:moveTo>
                  <a:lnTo>
                    <a:pt x="1963787" y="0"/>
                  </a:lnTo>
                  <a:lnTo>
                    <a:pt x="1963787" y="1967129"/>
                  </a:lnTo>
                  <a:lnTo>
                    <a:pt x="1963787" y="2349671"/>
                  </a:lnTo>
                  <a:lnTo>
                    <a:pt x="1963787" y="3178856"/>
                  </a:lnTo>
                  <a:lnTo>
                    <a:pt x="1963753" y="3178856"/>
                  </a:lnTo>
                  <a:lnTo>
                    <a:pt x="1763002" y="3168629"/>
                  </a:lnTo>
                  <a:cubicBezTo>
                    <a:pt x="772749" y="3067186"/>
                    <a:pt x="0" y="2223585"/>
                    <a:pt x="0" y="1197921"/>
                  </a:cubicBezTo>
                  <a:lnTo>
                    <a:pt x="0" y="103996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252549"/>
            <a:ext cx="6220278" cy="3262811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85939"/>
            <a:ext cx="6220277" cy="2919512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71" r:id="rId4"/>
    <p:sldLayoutId id="2147483659" r:id="rId5"/>
    <p:sldLayoutId id="2147483668" r:id="rId6"/>
    <p:sldLayoutId id="2147483669" r:id="rId7"/>
    <p:sldLayoutId id="2147483661" r:id="rId8"/>
    <p:sldLayoutId id="2147483666" r:id="rId9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thebluediamondgallery.com/tablet/a/analysis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science.org/content/resource/advancing-future-scientific-research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frontiersin.org/journals/systems-neuroscience/articles/10.3389/fnsys.2023.1258687/full" TargetMode="Externa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r.inspiredpencil.com/pictures-2023/problem-statement-imag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ourses.javacodegeeks.com/introduction-to-numerical-analysis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11333"/>
            <a:ext cx="12192000" cy="2236247"/>
          </a:xfrm>
        </p:spPr>
        <p:txBody>
          <a:bodyPr/>
          <a:lstStyle/>
          <a:p>
            <a:pPr algn="ctr"/>
            <a:r>
              <a:rPr lang="en-US" b="0" dirty="0"/>
              <a:t>The Orr-Sommerfeld Equation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BA37FC-40BD-C8BF-0E59-C4F13BE9979F}"/>
              </a:ext>
            </a:extLst>
          </p:cNvPr>
          <p:cNvSpPr txBox="1"/>
          <p:nvPr/>
        </p:nvSpPr>
        <p:spPr>
          <a:xfrm>
            <a:off x="4279783" y="5142451"/>
            <a:ext cx="415954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Seyed Mohammad Amin Hosseini</a:t>
            </a:r>
          </a:p>
          <a:p>
            <a:pPr algn="ctr"/>
            <a:endParaRPr lang="en-US" dirty="0"/>
          </a:p>
          <a:p>
            <a:pPr algn="ctr"/>
            <a:r>
              <a:rPr lang="en-US" sz="2000" dirty="0" err="1"/>
              <a:t>Prof.S.Salman</a:t>
            </a:r>
            <a:r>
              <a:rPr lang="en-US" sz="2000" dirty="0"/>
              <a:t> </a:t>
            </a:r>
            <a:r>
              <a:rPr lang="en-US" sz="2000" dirty="0" err="1"/>
              <a:t>Nourazar</a:t>
            </a:r>
            <a:endParaRPr lang="en-US" sz="2000" dirty="0"/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Hydrodynamics Instability</a:t>
            </a: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FF898F1E-01FB-A48E-E67F-7893224EF5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53" t="7594" r="19033" b="33986"/>
          <a:stretch/>
        </p:blipFill>
        <p:spPr>
          <a:xfrm>
            <a:off x="1050051" y="372705"/>
            <a:ext cx="1832151" cy="17488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8ACFD8-5345-265A-FA43-33FB53271435}"/>
              </a:ext>
            </a:extLst>
          </p:cNvPr>
          <p:cNvSpPr txBox="1"/>
          <p:nvPr/>
        </p:nvSpPr>
        <p:spPr>
          <a:xfrm>
            <a:off x="0" y="4047580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 Numerical Approach to Fluid Stability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B8AB-6FCF-B074-7477-C73899DBB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1"/>
            <a:ext cx="4688263" cy="1030493"/>
          </a:xfrm>
        </p:spPr>
        <p:txBody>
          <a:bodyPr/>
          <a:lstStyle/>
          <a:p>
            <a:pPr algn="l"/>
            <a:r>
              <a:rPr lang="en-US" b="1" i="0" u="none" strike="noStrike" dirty="0">
                <a:effectLst/>
                <a:latin typeface="ui-sans-serif"/>
              </a:rPr>
              <a:t>Code Structure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FDB724B-F443-2AF2-3079-8C5519CE1E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367244" y="1317260"/>
            <a:ext cx="4981845" cy="422348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3D55C-C70E-FFC4-799B-A74C26208C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970F67-8A2B-0694-5F55-1CF9D7FEC0E9}"/>
              </a:ext>
            </a:extLst>
          </p:cNvPr>
          <p:cNvSpPr txBox="1"/>
          <p:nvPr/>
        </p:nvSpPr>
        <p:spPr>
          <a:xfrm>
            <a:off x="143796" y="1699638"/>
            <a:ext cx="581693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This </a:t>
            </a:r>
            <a:r>
              <a:rPr lang="en-US" dirty="0"/>
              <a:t>function is the core of your implementation, as it numerically solves the Orr-Sommerfeld equation using the </a:t>
            </a:r>
            <a:r>
              <a:rPr lang="en-US" b="1" dirty="0"/>
              <a:t>Finite Difference Method (FDM).</a:t>
            </a:r>
            <a:endParaRPr lang="en-GB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CAAD877-BAE1-73A3-981F-BCC8CAF558F2}"/>
                  </a:ext>
                </a:extLst>
              </p:cNvPr>
              <p:cNvSpPr txBox="1"/>
              <p:nvPr/>
            </p:nvSpPr>
            <p:spPr>
              <a:xfrm>
                <a:off x="143796" y="3429000"/>
                <a:ext cx="6399617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dirty="0"/>
                  <a:t>The grid has N points, but the first two and last two points are excluded to enforce no-slip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dirty="0" smtClean="0">
                        <a:latin typeface="Cambria Math" panose="02040503050406030204" pitchFamily="18" charset="0"/>
                      </a:rPr>
                      <m:t>v</m:t>
                    </m:r>
                    <m:r>
                      <a:rPr lang="el-GR" dirty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l-GR" dirty="0"/>
                  <a:t>) </a:t>
                </a:r>
                <a:r>
                  <a:rPr lang="en-US" dirty="0"/>
                  <a:t>and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dirty="0" smtClean="0">
                        <a:latin typeface="Cambria Math" panose="02040503050406030204" pitchFamily="18" charset="0"/>
                      </a:rPr>
                      <m:t>v</m:t>
                    </m:r>
                    <m:r>
                      <a:rPr lang="en-GB" b="0" i="0" dirty="0" smtClean="0">
                        <a:latin typeface="Cambria Math" panose="02040503050406030204" pitchFamily="18" charset="0"/>
                      </a:rPr>
                      <m:t>′</m:t>
                    </m:r>
                    <m:r>
                      <a:rPr lang="el-GR" dirty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l-GR" dirty="0"/>
                  <a:t>) </a:t>
                </a:r>
                <a:r>
                  <a:rPr lang="en-US" dirty="0"/>
                  <a:t>boundary conditions at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=±1</m:t>
                    </m:r>
                  </m:oMath>
                </a14:m>
                <a:r>
                  <a:rPr lang="en-US" dirty="0"/>
                  <a:t>. This leaves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1​=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r>
                  <a:rPr lang="en-US" dirty="0"/>
                  <a:t> interior points.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CAAD877-BAE1-73A3-981F-BCC8CAF558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796" y="3429000"/>
                <a:ext cx="6399617" cy="923330"/>
              </a:xfrm>
              <a:prstGeom prst="rect">
                <a:avLst/>
              </a:prstGeom>
              <a:blipFill>
                <a:blip r:embed="rId3"/>
                <a:stretch>
                  <a:fillRect l="-792" t="-4110" r="-396" b="-9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655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18187-EB85-C40A-2DE3-1D9D96CD3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20FC6-3997-ECFD-29C1-DB4B0815C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1"/>
            <a:ext cx="4688263" cy="1030493"/>
          </a:xfrm>
        </p:spPr>
        <p:txBody>
          <a:bodyPr/>
          <a:lstStyle/>
          <a:p>
            <a:pPr algn="l"/>
            <a:r>
              <a:rPr lang="en-US" b="1" i="0" u="none" strike="noStrike" dirty="0">
                <a:effectLst/>
                <a:latin typeface="ui-sans-serif"/>
              </a:rPr>
              <a:t>Code Structure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FD84BE-252C-C781-9D08-0EC5A9068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788565" y="1359204"/>
            <a:ext cx="5716313" cy="484614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05694-8D3F-8CED-928B-87B9A2CBD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D34EAC1F-5C43-EBEC-19DF-FD0C7F371D7F}"/>
              </a:ext>
            </a:extLst>
          </p:cNvPr>
          <p:cNvSpPr/>
          <p:nvPr/>
        </p:nvSpPr>
        <p:spPr>
          <a:xfrm>
            <a:off x="3238150" y="1853967"/>
            <a:ext cx="109057" cy="805343"/>
          </a:xfrm>
          <a:prstGeom prst="rightBrac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3957AC-27E7-9728-ED49-34951F02350F}"/>
              </a:ext>
            </a:extLst>
          </p:cNvPr>
          <p:cNvCxnSpPr/>
          <p:nvPr/>
        </p:nvCxnSpPr>
        <p:spPr>
          <a:xfrm>
            <a:off x="3502995" y="2256638"/>
            <a:ext cx="20672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0D4458B-CD75-37CD-85DE-BE2CAD06F63A}"/>
              </a:ext>
            </a:extLst>
          </p:cNvPr>
          <p:cNvSpPr txBox="1"/>
          <p:nvPr/>
        </p:nvSpPr>
        <p:spPr>
          <a:xfrm>
            <a:off x="5558490" y="2087361"/>
            <a:ext cx="70006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These arrays will hold the finite difference coefficients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79B27C95-4E1B-6F55-C260-FD3997450C0F}"/>
              </a:ext>
            </a:extLst>
          </p:cNvPr>
          <p:cNvSpPr/>
          <p:nvPr/>
        </p:nvSpPr>
        <p:spPr>
          <a:xfrm>
            <a:off x="5914949" y="2843869"/>
            <a:ext cx="181051" cy="1233182"/>
          </a:xfrm>
          <a:prstGeom prst="rightBrac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7D137BA-145A-C6BE-59E2-5C895D2DDEE0}"/>
              </a:ext>
            </a:extLst>
          </p:cNvPr>
          <p:cNvCxnSpPr>
            <a:cxnSpLocks/>
          </p:cNvCxnSpPr>
          <p:nvPr/>
        </p:nvCxnSpPr>
        <p:spPr>
          <a:xfrm>
            <a:off x="6287569" y="3456448"/>
            <a:ext cx="6585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60DB26F-08BF-63FC-0083-A3FD8145B465}"/>
              </a:ext>
            </a:extLst>
          </p:cNvPr>
          <p:cNvSpPr txBox="1"/>
          <p:nvPr/>
        </p:nvSpPr>
        <p:spPr>
          <a:xfrm>
            <a:off x="7030969" y="3197500"/>
            <a:ext cx="44703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Each term represents a discretization of the Orr-Sommerfeld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B2F63ED-6D24-0FE6-B003-01C222C4AE52}"/>
                  </a:ext>
                </a:extLst>
              </p:cNvPr>
              <p:cNvSpPr txBox="1"/>
              <p:nvPr/>
            </p:nvSpPr>
            <p:spPr>
              <a:xfrm>
                <a:off x="7167608" y="3807800"/>
                <a:ext cx="4054776" cy="18403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dirty="0"/>
                  <a:t>Fourth Derivative Term: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(4)</m:t>
                          </m:r>
                        </m:sup>
                      </m:sSup>
                      <m:r>
                        <a:rPr lang="en-GB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GB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−2</m:t>
                              </m:r>
                            </m:sub>
                          </m:sSub>
                          <m:r>
                            <a:rPr lang="en-GB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−4</m:t>
                          </m:r>
                          <m:sSub>
                            <m:sSub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GB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+6</m:t>
                          </m:r>
                          <m:sSub>
                            <m:sSub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−4</m:t>
                          </m:r>
                          <m:sSub>
                            <m:sSub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GB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+2</m:t>
                              </m:r>
                            </m:sub>
                          </m:sSub>
                        </m:num>
                        <m:den>
                          <m:r>
                            <m:rPr>
                              <m:sty m:val="p"/>
                            </m:rPr>
                            <a:rPr lang="en-GB" sz="16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sSup>
                            <m:sSup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1600" dirty="0"/>
              </a:p>
              <a:p>
                <a:r>
                  <a:rPr lang="en-US" sz="1600" dirty="0"/>
                  <a:t>second Derivative Term: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en-GB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GB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GB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−2</m:t>
                          </m:r>
                          <m:sSub>
                            <m:sSub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num>
                        <m:den>
                          <m:r>
                            <m:rPr>
                              <m:sty m:val="p"/>
                            </m:rPr>
                            <a:rPr lang="en-GB" sz="16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sSup>
                            <m:sSup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1600" dirty="0"/>
              </a:p>
              <a:p>
                <a:endParaRPr lang="en-US" sz="1600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B2F63ED-6D24-0FE6-B003-01C222C4AE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7608" y="3807800"/>
                <a:ext cx="4054776" cy="1840376"/>
              </a:xfrm>
              <a:prstGeom prst="rect">
                <a:avLst/>
              </a:prstGeom>
              <a:blipFill>
                <a:blip r:embed="rId3"/>
                <a:stretch>
                  <a:fillRect l="-938" t="-13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ight Brace 22">
            <a:extLst>
              <a:ext uri="{FF2B5EF4-FFF2-40B4-BE49-F238E27FC236}">
                <a16:creationId xmlns:a16="http://schemas.microsoft.com/office/drawing/2014/main" id="{4A922AFE-690A-4521-6095-18A4264626AB}"/>
              </a:ext>
            </a:extLst>
          </p:cNvPr>
          <p:cNvSpPr/>
          <p:nvPr/>
        </p:nvSpPr>
        <p:spPr>
          <a:xfrm>
            <a:off x="3712549" y="4144162"/>
            <a:ext cx="45719" cy="796954"/>
          </a:xfrm>
          <a:prstGeom prst="rightBrac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A4BD2D8-4047-0CA7-1C2F-A5411D3B1337}"/>
              </a:ext>
            </a:extLst>
          </p:cNvPr>
          <p:cNvCxnSpPr>
            <a:cxnSpLocks/>
          </p:cNvCxnSpPr>
          <p:nvPr/>
        </p:nvCxnSpPr>
        <p:spPr>
          <a:xfrm>
            <a:off x="3967994" y="4522446"/>
            <a:ext cx="3671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6AA0343-E7A7-3A98-BB8C-A0CE8C2984C2}"/>
              </a:ext>
            </a:extLst>
          </p:cNvPr>
          <p:cNvSpPr txBox="1"/>
          <p:nvPr/>
        </p:nvSpPr>
        <p:spPr>
          <a:xfrm>
            <a:off x="4420998" y="4264036"/>
            <a:ext cx="25159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This constructs a </a:t>
            </a:r>
            <a:r>
              <a:rPr lang="en-US" sz="1600" dirty="0" err="1"/>
              <a:t>pentadiagonal</a:t>
            </a:r>
            <a:r>
              <a:rPr lang="en-US" sz="1600" dirty="0"/>
              <a:t> matrix</a:t>
            </a:r>
          </a:p>
        </p:txBody>
      </p:sp>
    </p:spTree>
    <p:extLst>
      <p:ext uri="{BB962C8B-B14F-4D97-AF65-F5344CB8AC3E}">
        <p14:creationId xmlns:p14="http://schemas.microsoft.com/office/powerpoint/2010/main" val="387310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3" grpId="0" animBg="1"/>
      <p:bldP spid="19" grpId="0"/>
      <p:bldP spid="22" grpId="0"/>
      <p:bldP spid="23" grpId="0" animBg="1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03E46-F8A4-C5DF-68BF-7D377BEE8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CDE4-5CEE-9A7E-BE05-8ABB6525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1"/>
            <a:ext cx="4688263" cy="1030493"/>
          </a:xfrm>
        </p:spPr>
        <p:txBody>
          <a:bodyPr/>
          <a:lstStyle/>
          <a:p>
            <a:pPr algn="l"/>
            <a:r>
              <a:rPr lang="en-US" b="1" i="0" u="none" strike="noStrike" dirty="0">
                <a:effectLst/>
                <a:latin typeface="ui-sans-serif"/>
              </a:rPr>
              <a:t>Code Structure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B79DB8F-C720-F7B6-2D45-49DB57A681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6083"/>
          <a:stretch/>
        </p:blipFill>
        <p:spPr>
          <a:xfrm>
            <a:off x="808673" y="1905861"/>
            <a:ext cx="7476104" cy="278350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D2998E-24F5-7445-F969-B05FF7C3BA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3985A277-134A-43E2-4BC7-25A44C76207B}"/>
              </a:ext>
            </a:extLst>
          </p:cNvPr>
          <p:cNvSpPr/>
          <p:nvPr/>
        </p:nvSpPr>
        <p:spPr>
          <a:xfrm>
            <a:off x="4678504" y="2004885"/>
            <a:ext cx="103221" cy="1015152"/>
          </a:xfrm>
          <a:prstGeom prst="rightBrac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C3798BE-2D0C-B368-1827-8C3FA50230AF}"/>
              </a:ext>
            </a:extLst>
          </p:cNvPr>
          <p:cNvCxnSpPr>
            <a:cxnSpLocks/>
          </p:cNvCxnSpPr>
          <p:nvPr/>
        </p:nvCxnSpPr>
        <p:spPr>
          <a:xfrm>
            <a:off x="4828450" y="2512461"/>
            <a:ext cx="3671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BB84EA0-3A56-EF70-AC35-3EFE4826E889}"/>
                  </a:ext>
                </a:extLst>
              </p:cNvPr>
              <p:cNvSpPr txBox="1"/>
              <p:nvPr/>
            </p:nvSpPr>
            <p:spPr>
              <a:xfrm>
                <a:off x="5462244" y="2168042"/>
                <a:ext cx="6051768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0" i="0" u="none" strike="noStrike" dirty="0">
                    <a:solidFill>
                      <a:srgbClr val="374151"/>
                    </a:solidFill>
                    <a:effectLst/>
                    <a:latin typeface="ui-sans-serif"/>
                  </a:rPr>
                  <a:t>The </a:t>
                </a:r>
                <a:r>
                  <a:rPr lang="en-US" b="0" i="0" u="none" strike="noStrike" dirty="0" err="1">
                    <a:solidFill>
                      <a:srgbClr val="374151"/>
                    </a:solidFill>
                    <a:effectLst/>
                    <a:latin typeface="ui-sans-serif"/>
                  </a:rPr>
                  <a:t>pentadiagonal</a:t>
                </a:r>
                <a:r>
                  <a:rPr lang="en-US" b="0" i="0" u="none" strike="noStrike" dirty="0">
                    <a:solidFill>
                      <a:srgbClr val="374151"/>
                    </a:solidFill>
                    <a:effectLst/>
                    <a:latin typeface="ui-sans-serif"/>
                  </a:rPr>
                  <a:t> matrix </a:t>
                </a:r>
                <a:r>
                  <a:rPr lang="en-US" b="1" u="none" strike="noStrike" dirty="0">
                    <a:solidFill>
                      <a:srgbClr val="374151"/>
                    </a:solidFill>
                    <a:effectLst/>
                    <a:latin typeface="KaTeX_Math"/>
                  </a:rPr>
                  <a:t>AMT</a:t>
                </a:r>
                <a:r>
                  <a:rPr lang="en-US" b="0" i="0" u="none" strike="noStrike" dirty="0">
                    <a:solidFill>
                      <a:srgbClr val="374151"/>
                    </a:solidFill>
                    <a:effectLst/>
                    <a:latin typeface="ui-sans-serif"/>
                  </a:rPr>
                  <a:t> represents the left-hand side of the Orr-Sommerfeld equation: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𝐴𝑀𝑇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. 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. 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𝐵𝑀𝑇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. 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BB84EA0-3A56-EF70-AC35-3EFE4826E8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2244" y="2168042"/>
                <a:ext cx="6051768" cy="923330"/>
              </a:xfrm>
              <a:prstGeom prst="rect">
                <a:avLst/>
              </a:prstGeom>
              <a:blipFill>
                <a:blip r:embed="rId3"/>
                <a:stretch>
                  <a:fillRect l="-839" t="-2703" r="-1468" b="-40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ight Brace 2">
            <a:extLst>
              <a:ext uri="{FF2B5EF4-FFF2-40B4-BE49-F238E27FC236}">
                <a16:creationId xmlns:a16="http://schemas.microsoft.com/office/drawing/2014/main" id="{EC6EE696-9B2B-0828-9B77-E2956BAA3306}"/>
              </a:ext>
            </a:extLst>
          </p:cNvPr>
          <p:cNvSpPr/>
          <p:nvPr/>
        </p:nvSpPr>
        <p:spPr>
          <a:xfrm>
            <a:off x="4678504" y="3119061"/>
            <a:ext cx="149946" cy="1100597"/>
          </a:xfrm>
          <a:prstGeom prst="rightBrac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2D1774-DA99-72CD-A274-A388E4CAA551}"/>
              </a:ext>
            </a:extLst>
          </p:cNvPr>
          <p:cNvCxnSpPr>
            <a:cxnSpLocks/>
          </p:cNvCxnSpPr>
          <p:nvPr/>
        </p:nvCxnSpPr>
        <p:spPr>
          <a:xfrm>
            <a:off x="4928921" y="3670282"/>
            <a:ext cx="5333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877EFA2-CF28-9425-FFD2-BFDE6779B0C5}"/>
              </a:ext>
            </a:extLst>
          </p:cNvPr>
          <p:cNvSpPr txBox="1"/>
          <p:nvPr/>
        </p:nvSpPr>
        <p:spPr>
          <a:xfrm>
            <a:off x="5462244" y="3377894"/>
            <a:ext cx="58318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374151"/>
                </a:solidFill>
                <a:latin typeface="ui-sans-serif"/>
              </a:rPr>
              <a:t>The tridiagonal matrix </a:t>
            </a:r>
            <a:r>
              <a:rPr lang="en-US" b="1" dirty="0">
                <a:solidFill>
                  <a:srgbClr val="374151"/>
                </a:solidFill>
                <a:latin typeface="ui-sans-serif"/>
              </a:rPr>
              <a:t>BMT</a:t>
            </a:r>
            <a:r>
              <a:rPr lang="en-US" dirty="0">
                <a:solidFill>
                  <a:srgbClr val="374151"/>
                </a:solidFill>
                <a:latin typeface="ui-sans-serif"/>
              </a:rPr>
              <a:t> represents the right-hand side of the Orr-Sommerfeld equation.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7F425CA-AD29-308D-5E41-DAEF8AA16080}"/>
                  </a:ext>
                </a:extLst>
              </p:cNvPr>
              <p:cNvSpPr txBox="1"/>
              <p:nvPr/>
            </p:nvSpPr>
            <p:spPr>
              <a:xfrm>
                <a:off x="808673" y="5093377"/>
                <a:ext cx="6098796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sz="1600" dirty="0"/>
                  <a:t> is Complex eigenvalues</a:t>
                </a:r>
              </a:p>
              <a:p>
                <a14:m>
                  <m:oMath xmlns:m="http://schemas.openxmlformats.org/officeDocument/2006/math">
                    <m:r>
                      <a:rPr lang="en-GB" sz="1600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sz="1600" dirty="0"/>
                  <a:t> is </a:t>
                </a:r>
                <a:r>
                  <a:rPr lang="en-US" sz="1600" b="0" i="0" u="none" strike="noStrike" dirty="0">
                    <a:solidFill>
                      <a:srgbClr val="374151"/>
                    </a:solidFill>
                    <a:effectLst/>
                    <a:latin typeface="ui-sans-serif"/>
                  </a:rPr>
                  <a:t>Eigenvectors</a:t>
                </a:r>
                <a:endParaRPr lang="en-US" sz="16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7F425CA-AD29-308D-5E41-DAEF8AA160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673" y="5093377"/>
                <a:ext cx="6098796" cy="584775"/>
              </a:xfrm>
              <a:prstGeom prst="rect">
                <a:avLst/>
              </a:prstGeom>
              <a:blipFill>
                <a:blip r:embed="rId4"/>
                <a:stretch>
                  <a:fillRect t="-4348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D04985E5-BCD3-D18A-CE50-A3B36862B64B}"/>
              </a:ext>
            </a:extLst>
          </p:cNvPr>
          <p:cNvCxnSpPr/>
          <p:nvPr/>
        </p:nvCxnSpPr>
        <p:spPr>
          <a:xfrm>
            <a:off x="2969703" y="4412609"/>
            <a:ext cx="2492541" cy="50334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6E7623E-4F82-5F01-8304-913742169FA3}"/>
              </a:ext>
            </a:extLst>
          </p:cNvPr>
          <p:cNvSpPr txBox="1"/>
          <p:nvPr/>
        </p:nvSpPr>
        <p:spPr>
          <a:xfrm>
            <a:off x="5462244" y="4737924"/>
            <a:ext cx="60987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eigenvalues and eigenvectors are computed</a:t>
            </a:r>
          </a:p>
        </p:txBody>
      </p:sp>
    </p:spTree>
    <p:extLst>
      <p:ext uri="{BB962C8B-B14F-4D97-AF65-F5344CB8AC3E}">
        <p14:creationId xmlns:p14="http://schemas.microsoft.com/office/powerpoint/2010/main" val="209154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9" grpId="0"/>
      <p:bldP spid="3" grpId="0" animBg="1"/>
      <p:bldP spid="12" grpId="0"/>
      <p:bldP spid="16" grpId="0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09F40-FD0A-CC1A-FD0E-1313DD59B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F4C86-2F9C-F36B-28A4-99601E2F5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450" y="1371600"/>
            <a:ext cx="7580384" cy="41148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EBDE16D9-66FA-7A18-A3D8-CFDCE93F31B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7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6819" r="16819"/>
          <a:stretch/>
        </p:blipFill>
        <p:spPr>
          <a:xfrm>
            <a:off x="7189020" y="1168400"/>
            <a:ext cx="4500562" cy="452120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6F6AD-19B6-3822-2D52-9BDC26458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380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C028A5-6472-0BDE-3224-A4F631BE9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281B1-9119-2DC7-6C28-49A0886D4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100" y="336300"/>
            <a:ext cx="5317198" cy="869560"/>
          </a:xfrm>
        </p:spPr>
        <p:txBody>
          <a:bodyPr/>
          <a:lstStyle/>
          <a:p>
            <a:r>
              <a:rPr lang="en-US" dirty="0"/>
              <a:t>Eigenvalue Spectrum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4EAE1C-3C5A-6A09-3EAE-51E62E0AFA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307CC1-FA08-4855-2F47-714BA78D6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6958040" y="2091195"/>
            <a:ext cx="4140108" cy="3135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0F12C0B-4A2A-DD11-6159-5486C09FB0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51472" y="2091195"/>
            <a:ext cx="4224870" cy="313522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05FD869-2F3A-CC59-C670-521FFFF9BCB0}"/>
                  </a:ext>
                </a:extLst>
              </p:cNvPr>
              <p:cNvSpPr txBox="1"/>
              <p:nvPr/>
            </p:nvSpPr>
            <p:spPr>
              <a:xfrm>
                <a:off x="2875826" y="1398806"/>
                <a:ext cx="727745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These plots are Eigenvalue Spectrum for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𝜅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=1.0 ,  </m:t>
                    </m:r>
                    <m:r>
                      <a:rPr lang="en-US" b="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𝑅𝑒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10000</m:t>
                    </m:r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05FD869-2F3A-CC59-C670-521FFFF9BC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5826" y="1398806"/>
                <a:ext cx="7277450" cy="369332"/>
              </a:xfrm>
              <a:prstGeom prst="rect">
                <a:avLst/>
              </a:prstGeom>
              <a:blipFill>
                <a:blip r:embed="rId4"/>
                <a:stretch>
                  <a:fillRect l="-697" t="-3226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9033CC6-73F2-66B5-EBA8-C99AA6E6397A}"/>
              </a:ext>
            </a:extLst>
          </p:cNvPr>
          <p:cNvSpPr txBox="1"/>
          <p:nvPr/>
        </p:nvSpPr>
        <p:spPr>
          <a:xfrm>
            <a:off x="1051472" y="5353612"/>
            <a:ext cx="55281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[1] Theory and Computation of Hydrodynamic Stability -  W.O. </a:t>
            </a:r>
            <a:r>
              <a:rPr lang="en-US" sz="1600" dirty="0" err="1">
                <a:solidFill>
                  <a:schemeClr val="bg1"/>
                </a:solidFill>
              </a:rPr>
              <a:t>criminale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723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4C1C2-17F6-89BC-A2DD-2F65A25D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FD147A-B270-7DC8-9F00-D421D75A77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0B512EF1-31C9-F06F-F7B6-B99203B06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6339409" y="2808788"/>
            <a:ext cx="4701093" cy="3437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DC90D8F-3CED-4BAA-84DD-0CEB0F025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427" y="2807803"/>
            <a:ext cx="1914678" cy="34396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F6C8FB1-39AA-35F1-764E-3ED6367DC9D2}"/>
                  </a:ext>
                </a:extLst>
              </p:cNvPr>
              <p:cNvSpPr txBox="1"/>
              <p:nvPr/>
            </p:nvSpPr>
            <p:spPr>
              <a:xfrm>
                <a:off x="855677" y="1775571"/>
                <a:ext cx="9924175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The black contour line represents the neutral stability curve, where disturbances neither grow nor decay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). Inside the enclosed region,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, meaning the flow is unstable, while outside it, the flow remains stable.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F6C8FB1-39AA-35F1-764E-3ED6367DC9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677" y="1775571"/>
                <a:ext cx="9924175" cy="923330"/>
              </a:xfrm>
              <a:prstGeom prst="rect">
                <a:avLst/>
              </a:prstGeom>
              <a:blipFill>
                <a:blip r:embed="rId4"/>
                <a:stretch>
                  <a:fillRect l="-512" t="-2703" b="-94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4994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FC1A4-5028-CD08-81C6-D71521EB8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77ED2-80B7-0173-3015-79EC1241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59" y="1371600"/>
            <a:ext cx="7077965" cy="4114800"/>
          </a:xfrm>
        </p:spPr>
        <p:txBody>
          <a:bodyPr/>
          <a:lstStyle/>
          <a:p>
            <a:r>
              <a:rPr lang="en-US" dirty="0"/>
              <a:t>Future Work</a:t>
            </a:r>
            <a:endParaRPr lang="en-US" b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8CC231-41C9-A0DA-D128-D198DF4051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rgbClr val="0070C0"/>
                </a:solidFill>
              </a:rPr>
              <a:pPr/>
              <a:t>16</a:t>
            </a:fld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4" name="Picture Placeholder 9">
            <a:extLst>
              <a:ext uri="{FF2B5EF4-FFF2-40B4-BE49-F238E27FC236}">
                <a16:creationId xmlns:a16="http://schemas.microsoft.com/office/drawing/2014/main" id="{600527EA-6CC8-787E-6BC0-05A9FD11E76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7092" r="17092"/>
          <a:stretch/>
        </p:blipFill>
        <p:spPr>
          <a:xfrm>
            <a:off x="7310437" y="1371600"/>
            <a:ext cx="4500562" cy="4521200"/>
          </a:xfrm>
          <a:prstGeom prst="ellipse">
            <a:avLst/>
          </a:prstGeom>
          <a:solidFill>
            <a:schemeClr val="accent2"/>
          </a:solidFill>
        </p:spPr>
      </p:pic>
    </p:spTree>
    <p:extLst>
      <p:ext uri="{BB962C8B-B14F-4D97-AF65-F5344CB8AC3E}">
        <p14:creationId xmlns:p14="http://schemas.microsoft.com/office/powerpoint/2010/main" val="106118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73B9C-3063-6968-1EBD-AFADD3D6A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B0FCA73-5B1E-0E6F-EEDC-ED49804968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514350" indent="-51435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sz="2400" b="1" dirty="0"/>
                  <a:t>Machine Learning Approach:</a:t>
                </a:r>
              </a:p>
              <a:p>
                <a:pPr marL="971550" lvl="1" indent="-51435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en-US" sz="2000" dirty="0"/>
                  <a:t>Replace FDM with </a:t>
                </a:r>
                <a:r>
                  <a:rPr lang="en-US" sz="2000" b="1" dirty="0"/>
                  <a:t>Physics-Informed Neural Networks (PINNs)</a:t>
                </a:r>
                <a:r>
                  <a:rPr lang="en-US" sz="2000" dirty="0"/>
                  <a:t> for solving the Orr-Sommerfeld equation.</a:t>
                </a:r>
              </a:p>
              <a:p>
                <a:pPr marL="514350" indent="-51435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sz="2400" b="1" dirty="0"/>
                  <a:t>Extended Flow Configurations:</a:t>
                </a:r>
                <a:endParaRPr lang="en-US" sz="2400" dirty="0"/>
              </a:p>
              <a:p>
                <a:pPr marL="971550" lvl="1" indent="-51435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en-US" sz="2000" dirty="0"/>
                  <a:t>Analyze stability in </a:t>
                </a:r>
                <a:r>
                  <a:rPr lang="en-US" sz="2000" b="1" dirty="0"/>
                  <a:t>Blasius Boundary Layer Flow</a:t>
                </a:r>
                <a:r>
                  <a:rPr lang="en-US" sz="2000" dirty="0"/>
                  <a:t> 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′′′</m:t>
                        </m:r>
                      </m:sup>
                    </m:sSup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𝑓</m:t>
                    </m:r>
                    <m:sSup>
                      <m:sSup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000" dirty="0"/>
              </a:p>
              <a:p>
                <a:pPr marL="971550" lvl="1" indent="-51435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en-US" sz="2000" dirty="0"/>
                  <a:t>Investigate on </a:t>
                </a:r>
                <a:r>
                  <a:rPr lang="en-US" sz="2000" b="1" dirty="0"/>
                  <a:t>Falkner–</a:t>
                </a:r>
                <a:r>
                  <a:rPr lang="en-US" sz="2000" b="1" dirty="0" err="1"/>
                  <a:t>Skan</a:t>
                </a:r>
                <a:r>
                  <a:rPr lang="en-US" sz="2000" b="1" dirty="0"/>
                  <a:t> Flow 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′′′</m:t>
                        </m:r>
                      </m:sup>
                    </m:sSup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𝑓</m:t>
                    </m:r>
                    <m:sSup>
                      <m:sSup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(1−</m:t>
                    </m:r>
                    <m:sSup>
                      <m:sSup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′2</m:t>
                        </m:r>
                      </m:sup>
                    </m:sSup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)=0</m:t>
                    </m:r>
                  </m:oMath>
                </a14:m>
                <a:endParaRPr lang="en-US" sz="2000" dirty="0"/>
              </a:p>
              <a:p>
                <a:pPr marL="971550" lvl="1" indent="-514350">
                  <a:lnSpc>
                    <a:spcPct val="150000"/>
                  </a:lnSpc>
                  <a:buFont typeface="Wingdings" pitchFamily="2" charset="2"/>
                  <a:buChar char="ü"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B0FCA73-5B1E-0E6F-EEDC-ED49804968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49" b="-1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DD12C-6A29-C4C8-C294-0E46B61AD1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472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1C753FD-96EC-101A-B8A4-5F69A189B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252549"/>
            <a:ext cx="6220278" cy="32628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7BB04B7-47A4-741B-59E0-F0E6F2126E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85939"/>
            <a:ext cx="6220277" cy="2919512"/>
          </a:xfrm>
        </p:spPr>
        <p:txBody>
          <a:bodyPr/>
          <a:lstStyle/>
          <a:p>
            <a:r>
              <a:rPr lang="en-US" dirty="0"/>
              <a:t>Seyed Mohammad Amin Hosseini</a:t>
            </a:r>
          </a:p>
          <a:p>
            <a:r>
              <a:rPr lang="en-US" dirty="0"/>
              <a:t>09934995672</a:t>
            </a:r>
          </a:p>
          <a:p>
            <a:r>
              <a:rPr lang="en-US" dirty="0"/>
              <a:t>Amin.hosseini1@aut.ac.ir</a:t>
            </a:r>
          </a:p>
        </p:txBody>
      </p:sp>
    </p:spTree>
    <p:extLst>
      <p:ext uri="{BB962C8B-B14F-4D97-AF65-F5344CB8AC3E}">
        <p14:creationId xmlns:p14="http://schemas.microsoft.com/office/powerpoint/2010/main" val="1609673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1"/>
            <a:ext cx="9779183" cy="174441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8865" y="2017467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Problem Statement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Numerical Approach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Results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Future 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AD773-12FA-A759-16AA-8EE37EBF99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48DD4-4828-CE87-0C5C-42BE175E8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653" y="1371600"/>
            <a:ext cx="5486400" cy="41148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FCA2FB5B-570E-D181-A4B1-1DCB61C0894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2003" r="22003"/>
          <a:stretch/>
        </p:blipFill>
        <p:spPr>
          <a:xfrm>
            <a:off x="7571357" y="1168400"/>
            <a:ext cx="4500562" cy="45212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14D974-C33D-A294-B06A-3C7B49405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67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F5EE67-DE83-C00F-F31C-58A2B4623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217" y="356585"/>
            <a:ext cx="9779183" cy="1600835"/>
          </a:xfrm>
        </p:spPr>
        <p:txBody>
          <a:bodyPr/>
          <a:lstStyle/>
          <a:p>
            <a:r>
              <a:rPr lang="en-US" b="1" dirty="0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7743C-9A64-6DD7-26EC-7870E2484D2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166813" y="2441197"/>
            <a:ext cx="9780587" cy="3648454"/>
          </a:xfrm>
        </p:spPr>
        <p:txBody>
          <a:bodyPr>
            <a:normAutofit/>
          </a:bodyPr>
          <a:lstStyle/>
          <a:p>
            <a:r>
              <a:rPr lang="en-US" dirty="0"/>
              <a:t>The Orr-Sommerfeld equation describes the linear stability of parallel shear flows, such as </a:t>
            </a:r>
            <a:r>
              <a:rPr lang="en-US" b="1" dirty="0"/>
              <a:t>Poiseuille</a:t>
            </a:r>
            <a:r>
              <a:rPr lang="en-US" dirty="0"/>
              <a:t> and </a:t>
            </a:r>
            <a:r>
              <a:rPr lang="en-US" b="1" dirty="0"/>
              <a:t>Couette flow</a:t>
            </a:r>
            <a:r>
              <a:rPr lang="en-US" dirty="0"/>
              <a:t>.</a:t>
            </a:r>
          </a:p>
          <a:p>
            <a:r>
              <a:rPr lang="en-US" dirty="0"/>
              <a:t>This equation helps determine whether small perturbations in the flow will decay (</a:t>
            </a:r>
            <a:r>
              <a:rPr lang="en-US" b="1" dirty="0"/>
              <a:t>stable</a:t>
            </a:r>
            <a:r>
              <a:rPr lang="en-US" dirty="0"/>
              <a:t>) or grow (</a:t>
            </a:r>
            <a:r>
              <a:rPr lang="en-US" b="1" dirty="0"/>
              <a:t>unstable</a:t>
            </a:r>
            <a:r>
              <a:rPr lang="en-US" dirty="0"/>
              <a:t>), leading to turbulence.</a:t>
            </a:r>
          </a:p>
          <a:p>
            <a:r>
              <a:rPr lang="en-US" dirty="0"/>
              <a:t>Understanding flow stability is essential in engineering applications, including aerodynamics, pipeline flow, and industrial fluid transport.</a:t>
            </a:r>
          </a:p>
          <a:p>
            <a:r>
              <a:rPr lang="en-US" dirty="0"/>
              <a:t>The objective of this study is to solve the Orr-Sommerfeld equation numerically using the </a:t>
            </a:r>
            <a:r>
              <a:rPr lang="en-US" b="1" dirty="0"/>
              <a:t>Finite Difference Method </a:t>
            </a:r>
            <a:r>
              <a:rPr lang="en-US" dirty="0"/>
              <a:t>(FDM) and analyze stability characteristics at different Reynolds numbers.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D538B2-4E6E-1A5A-16CE-04A140557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33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103AA-F9F0-145A-12C8-E174A7129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19411-17DA-474F-F379-42DE7DCB3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863" y="1673050"/>
            <a:ext cx="7077965" cy="4114800"/>
          </a:xfrm>
        </p:spPr>
        <p:txBody>
          <a:bodyPr/>
          <a:lstStyle/>
          <a:p>
            <a:r>
              <a:rPr lang="en-US" b="1" dirty="0"/>
              <a:t>Problem Statement</a:t>
            </a:r>
            <a:br>
              <a:rPr lang="en-US" dirty="0"/>
            </a:b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49909E1-E32D-18A4-B45B-4AAEC9E3CC2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5337" r="14937"/>
          <a:stretch/>
        </p:blipFill>
        <p:spPr>
          <a:xfrm>
            <a:off x="7571357" y="1168400"/>
            <a:ext cx="4500562" cy="45212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D18AE3-53F4-835D-C5FA-31C6879C75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rgbClr val="0070C0"/>
                </a:solidFill>
              </a:rPr>
              <a:pPr/>
              <a:t>5</a:t>
            </a:fld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6313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D558E-34CC-F489-4DD3-6BE13D39C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6" y="-27593"/>
            <a:ext cx="9779183" cy="1706563"/>
          </a:xfrm>
        </p:spPr>
        <p:txBody>
          <a:bodyPr/>
          <a:lstStyle/>
          <a:p>
            <a:r>
              <a:rPr lang="en-US" b="1" dirty="0"/>
              <a:t>Mathematical Formulation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8B4DEF-E836-3098-81EA-F12AF5C88932}"/>
                  </a:ext>
                </a:extLst>
              </p:cNvPr>
              <p:cNvSpPr>
                <a:spLocks noGrp="1"/>
              </p:cNvSpPr>
              <p:nvPr>
                <p:ph idx="12"/>
              </p:nvPr>
            </p:nvSpPr>
            <p:spPr>
              <a:xfrm>
                <a:off x="694891" y="1730016"/>
                <a:ext cx="11018573" cy="4808896"/>
              </a:xfrm>
            </p:spPr>
            <p:txBody>
              <a:bodyPr>
                <a:norm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itchFamily="2" charset="2"/>
                  <a:buChar char="v"/>
                </a:pPr>
                <a:r>
                  <a:rPr lang="en-US" dirty="0"/>
                  <a:t>The Orr-Sommerfeld equation is derived from the Navier-Stokes equations for incompressible fluid flow with small perturbations.</a:t>
                </a:r>
              </a:p>
              <a:p>
                <a:pPr marL="342900" indent="-342900">
                  <a:lnSpc>
                    <a:spcPct val="150000"/>
                  </a:lnSpc>
                  <a:buFont typeface="Wingdings" pitchFamily="2" charset="2"/>
                  <a:buChar char="v"/>
                </a:pPr>
                <a:r>
                  <a:rPr lang="en-US" dirty="0"/>
                  <a:t>The equation is given by: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𝜅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𝑅𝑒</m:t>
                          </m:r>
                        </m:den>
                      </m:f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GB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p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  <m:sSup>
                                    <m:sSupPr>
                                      <m:ctrlPr>
                                        <a:rPr lang="en-GB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p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𝜅</m:t>
                                  </m:r>
                                </m:e>
                                <m:sup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𝑈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p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  <m:sSup>
                                <m:sSup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𝜅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en-GB" b="0" dirty="0">
                  <a:ea typeface="Cambria Math" panose="020405030504060302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/>
                  <a:t>And the B.C. of : 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=0 @ 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=−1,1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8B4DEF-E836-3098-81EA-F12AF5C889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2"/>
              </p:nvPr>
            </p:nvSpPr>
            <p:spPr>
              <a:xfrm>
                <a:off x="694891" y="1730016"/>
                <a:ext cx="11018573" cy="4808896"/>
              </a:xfrm>
              <a:blipFill>
                <a:blip r:embed="rId2"/>
                <a:stretch>
                  <a:fillRect l="-5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627FBD-3F01-C124-C01C-E513DE80D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71A95ED-DE52-926E-7BFF-03B35A453D59}"/>
                  </a:ext>
                </a:extLst>
              </p:cNvPr>
              <p:cNvSpPr txBox="1"/>
              <p:nvPr/>
            </p:nvSpPr>
            <p:spPr>
              <a:xfrm>
                <a:off x="3552417" y="5660136"/>
                <a:ext cx="530352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GB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GB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sSub>
                      <m:sSubPr>
                        <m:ctrlP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is the complex wave speed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71A95ED-DE52-926E-7BFF-03B35A453D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2417" y="5660136"/>
                <a:ext cx="5303520" cy="646331"/>
              </a:xfrm>
              <a:prstGeom prst="rect">
                <a:avLst/>
              </a:prstGeom>
              <a:blipFill>
                <a:blip r:embed="rId3"/>
                <a:stretch>
                  <a:fillRect t="-3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5712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C9989-BE8F-30EB-C951-4DBB8662F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Statement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582FEA-E2BE-E156-BDFE-62807A01C50F}"/>
                  </a:ext>
                </a:extLst>
              </p:cNvPr>
              <p:cNvSpPr>
                <a:spLocks noGrp="1"/>
              </p:cNvSpPr>
              <p:nvPr>
                <p:ph idx="14"/>
              </p:nvPr>
            </p:nvSpPr>
            <p:spPr>
              <a:xfrm>
                <a:off x="75519" y="2609887"/>
                <a:ext cx="7550074" cy="3746463"/>
              </a:xfrm>
            </p:spPr>
            <p:txBody>
              <a:bodyPr/>
              <a:lstStyle/>
              <a:p>
                <a:r>
                  <a:rPr lang="en-US" dirty="0"/>
                  <a:t>The imaginary part of determines stability:</a:t>
                </a:r>
              </a:p>
              <a:p>
                <a:pPr lvl="1"/>
                <a:r>
                  <a:rPr lang="en-US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en-US" dirty="0"/>
                  <a:t> disturbances decay (stable flow).</a:t>
                </a:r>
              </a:p>
              <a:p>
                <a:pPr lvl="1"/>
                <a:r>
                  <a:rPr lang="en-US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&gt;0 </m:t>
                    </m:r>
                  </m:oMath>
                </a14:m>
                <a:r>
                  <a:rPr lang="en-US" dirty="0"/>
                  <a:t>disturbances grow (unstable flow leading to transition to turbulence).</a:t>
                </a:r>
              </a:p>
              <a:p>
                <a:pPr lvl="1"/>
                <a:r>
                  <a:rPr lang="en-US" dirty="0"/>
                  <a:t>In this research we worked on </a:t>
                </a:r>
                <a:r>
                  <a:rPr lang="en-US" b="1" dirty="0"/>
                  <a:t>Poiseuille Flow Profile</a:t>
                </a:r>
                <a:r>
                  <a:rPr lang="en-US" dirty="0"/>
                  <a:t> in which the velocity profile :</a:t>
                </a:r>
              </a:p>
              <a:p>
                <a:pPr marL="283464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=1−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b="0" dirty="0"/>
              </a:p>
              <a:p>
                <a:pPr lvl="2"/>
                <a:r>
                  <a:rPr lang="en-US" dirty="0"/>
                  <a:t>Grid discretization from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=−1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GB" b="0" dirty="0"/>
              </a:p>
              <a:p>
                <a:pPr lvl="2"/>
                <a:endParaRPr lang="en-US" dirty="0"/>
              </a:p>
              <a:p>
                <a:pPr marL="566928" lvl="2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582FEA-E2BE-E156-BDFE-62807A01C5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4"/>
              </p:nvPr>
            </p:nvSpPr>
            <p:spPr>
              <a:xfrm>
                <a:off x="75519" y="2609887"/>
                <a:ext cx="7550074" cy="3746463"/>
              </a:xfrm>
              <a:blipFill>
                <a:blip r:embed="rId2"/>
                <a:stretch>
                  <a:fillRect t="-1351" r="-1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CF66B-B41C-2317-5CB3-888B3B4D7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3174FE-1497-6B99-2A28-F34D051EA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9970" y="2324410"/>
            <a:ext cx="3156095" cy="349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2587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A9131-5C71-7DD0-F849-8BA7CBDC0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90110-A286-A211-EB0A-48D9619DC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59" y="1371600"/>
            <a:ext cx="7077965" cy="4114800"/>
          </a:xfrm>
        </p:spPr>
        <p:txBody>
          <a:bodyPr/>
          <a:lstStyle/>
          <a:p>
            <a:r>
              <a:rPr lang="en-US" dirty="0"/>
              <a:t>Numerical Approach</a:t>
            </a:r>
            <a:endParaRPr lang="en-US" b="0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E8C4E25-D278-9248-0887-C351002D0C4B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28" r="228"/>
          <a:stretch/>
        </p:blipFill>
        <p:spPr>
          <a:xfrm>
            <a:off x="7571357" y="1168400"/>
            <a:ext cx="4500562" cy="45212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FA4A47-E94D-7F37-E8E3-1047F2C512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rgbClr val="0070C0"/>
                </a:solidFill>
              </a:rPr>
              <a:pPr/>
              <a:t>8</a:t>
            </a:fld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883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B2DE12-6CE5-BF5F-6A49-177D4CC55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E2687-E3AC-A51A-407A-002AF43F2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u="none" strike="noStrike" dirty="0">
                <a:effectLst/>
                <a:latin typeface="ui-sans-serif"/>
              </a:rPr>
              <a:t>Code Structure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B88C1CF-760E-1507-D286-AAE049D09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832936" y="3095623"/>
            <a:ext cx="4313602" cy="236552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FF303F-CCCA-9412-4539-4BA446F30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C06F3E1-5036-05B8-EA6F-204C262B9DD7}"/>
                  </a:ext>
                </a:extLst>
              </p:cNvPr>
              <p:cNvSpPr txBox="1"/>
              <p:nvPr/>
            </p:nvSpPr>
            <p:spPr>
              <a:xfrm>
                <a:off x="503339" y="2323656"/>
                <a:ext cx="11185322" cy="3909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This function generates the parabolic velocity profile </a:t>
                </a:r>
                <a14:m>
                  <m:oMath xmlns:m="http://schemas.openxmlformats.org/officeDocument/2006/math">
                    <m:r>
                      <a:rPr lang="en-GB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GB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=1−</m:t>
                    </m:r>
                    <m:sSup>
                      <m:sSupPr>
                        <m:ctrlP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GB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and its second derivative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GB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n-GB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=−2</m:t>
                    </m:r>
                  </m:oMath>
                </a14:m>
                <a:endParaRPr lang="en-GB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C06F3E1-5036-05B8-EA6F-204C262B9D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339" y="2323656"/>
                <a:ext cx="11185322" cy="390941"/>
              </a:xfrm>
              <a:prstGeom prst="rect">
                <a:avLst/>
              </a:prstGeom>
              <a:blipFill>
                <a:blip r:embed="rId3"/>
                <a:stretch>
                  <a:fillRect l="-454" t="-6250" b="-18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B8724289-79DE-7702-C56F-FA781CD115C5}"/>
              </a:ext>
            </a:extLst>
          </p:cNvPr>
          <p:cNvCxnSpPr/>
          <p:nvPr/>
        </p:nvCxnSpPr>
        <p:spPr>
          <a:xfrm rot="10800000">
            <a:off x="2869035" y="3238150"/>
            <a:ext cx="1426128" cy="75501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05C0618-2FE8-CE40-066E-AB5CAC84B097}"/>
              </a:ext>
            </a:extLst>
          </p:cNvPr>
          <p:cNvSpPr txBox="1"/>
          <p:nvPr/>
        </p:nvSpPr>
        <p:spPr>
          <a:xfrm>
            <a:off x="186239" y="3140459"/>
            <a:ext cx="2718035" cy="288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425"/>
              </a:lnSpc>
            </a:pPr>
            <a:r>
              <a:rPr lang="en-US" sz="1600" dirty="0"/>
              <a:t>Channel domain: y = -1 to 1</a:t>
            </a:r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742563C9-2C94-E23E-5DB5-4C07E65D2DA8}"/>
              </a:ext>
            </a:extLst>
          </p:cNvPr>
          <p:cNvCxnSpPr>
            <a:cxnSpLocks/>
          </p:cNvCxnSpPr>
          <p:nvPr/>
        </p:nvCxnSpPr>
        <p:spPr>
          <a:xfrm rot="10800000">
            <a:off x="2869037" y="3800213"/>
            <a:ext cx="1426129" cy="47817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EB9F1FC-BD76-1F80-8F7B-7D1DBDC7D394}"/>
              </a:ext>
            </a:extLst>
          </p:cNvPr>
          <p:cNvSpPr txBox="1"/>
          <p:nvPr/>
        </p:nvSpPr>
        <p:spPr>
          <a:xfrm>
            <a:off x="221478" y="3630936"/>
            <a:ext cx="26475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Grid spacing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7F1EC87-E63E-109B-88BD-17EF2C670D6A}"/>
              </a:ext>
            </a:extLst>
          </p:cNvPr>
          <p:cNvCxnSpPr/>
          <p:nvPr/>
        </p:nvCxnSpPr>
        <p:spPr>
          <a:xfrm flipH="1">
            <a:off x="2869034" y="4538444"/>
            <a:ext cx="14261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5D8A9FC-0BA6-D739-E324-584941D5A516}"/>
              </a:ext>
            </a:extLst>
          </p:cNvPr>
          <p:cNvSpPr txBox="1"/>
          <p:nvPr/>
        </p:nvSpPr>
        <p:spPr>
          <a:xfrm>
            <a:off x="260057" y="4369167"/>
            <a:ext cx="247475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Parabolic velocity profile</a:t>
            </a:r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C7F3D6D5-38EE-55A4-1FC7-7122EED45E5D}"/>
              </a:ext>
            </a:extLst>
          </p:cNvPr>
          <p:cNvCxnSpPr/>
          <p:nvPr/>
        </p:nvCxnSpPr>
        <p:spPr>
          <a:xfrm rot="10800000" flipV="1">
            <a:off x="2904275" y="4874004"/>
            <a:ext cx="1390889" cy="46139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6D0C787-B9F5-977C-7E86-C78590E01300}"/>
              </a:ext>
            </a:extLst>
          </p:cNvPr>
          <p:cNvSpPr txBox="1"/>
          <p:nvPr/>
        </p:nvSpPr>
        <p:spPr>
          <a:xfrm>
            <a:off x="221478" y="5166122"/>
            <a:ext cx="247475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Second derivative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2ECBE-6BCE-7473-AB30-0B2D9DFBE5AF}"/>
              </a:ext>
            </a:extLst>
          </p:cNvPr>
          <p:cNvSpPr txBox="1"/>
          <p:nvPr/>
        </p:nvSpPr>
        <p:spPr>
          <a:xfrm>
            <a:off x="8107959" y="3238150"/>
            <a:ext cx="31584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N</a:t>
            </a:r>
            <a:r>
              <a:rPr lang="en-US" dirty="0"/>
              <a:t> is the Number of grid points which is 201</a:t>
            </a:r>
          </a:p>
        </p:txBody>
      </p:sp>
    </p:spTree>
    <p:extLst>
      <p:ext uri="{BB962C8B-B14F-4D97-AF65-F5344CB8AC3E}">
        <p14:creationId xmlns:p14="http://schemas.microsoft.com/office/powerpoint/2010/main" val="1384134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6" grpId="0"/>
      <p:bldP spid="22" grpId="0"/>
      <p:bldP spid="26" grpId="0"/>
      <p:bldP spid="5" grpId="0"/>
    </p:bldLst>
  </p:timing>
</p:sld>
</file>

<file path=ppt/theme/theme1.xml><?xml version="1.0" encoding="utf-8"?>
<a:theme xmlns:a="http://schemas.openxmlformats.org/drawingml/2006/main" name="Custom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45331398_Win32_SL_V13" id="{C59E605D-C281-4A06-BDA0-E97A35AC3AA8}" vid="{25D1D206-DA25-4050-926A-BD6D3A1B50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31D3D4E-040D-4F59-9215-B1F04B81B9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E52C7A-8834-4F18-859F-7167A187E13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A7188B1-CB43-4216-A332-EE7733BC22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647</Words>
  <Application>Microsoft Macintosh PowerPoint</Application>
  <PresentationFormat>Widescreen</PresentationFormat>
  <Paragraphs>102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Cambria Math</vt:lpstr>
      <vt:lpstr>KaTeX_Math</vt:lpstr>
      <vt:lpstr>Tenorite</vt:lpstr>
      <vt:lpstr>ui-sans-serif</vt:lpstr>
      <vt:lpstr>Wingdings</vt:lpstr>
      <vt:lpstr>Custom</vt:lpstr>
      <vt:lpstr>The Orr-Sommerfeld Equation</vt:lpstr>
      <vt:lpstr>Agenda</vt:lpstr>
      <vt:lpstr>Introduction</vt:lpstr>
      <vt:lpstr>Introduction</vt:lpstr>
      <vt:lpstr>Problem Statement </vt:lpstr>
      <vt:lpstr>Mathematical Formulation</vt:lpstr>
      <vt:lpstr>Problem Statement</vt:lpstr>
      <vt:lpstr>Numerical Approach</vt:lpstr>
      <vt:lpstr>Code Structure</vt:lpstr>
      <vt:lpstr>Code Structure</vt:lpstr>
      <vt:lpstr>Code Structure</vt:lpstr>
      <vt:lpstr>Code Structure</vt:lpstr>
      <vt:lpstr>Results</vt:lpstr>
      <vt:lpstr>Eigenvalue Spectrum</vt:lpstr>
      <vt:lpstr>Results</vt:lpstr>
      <vt:lpstr>Future Work</vt:lpstr>
      <vt:lpstr>Future Work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2023-12-12T16:04:07Z</dcterms:created>
  <dcterms:modified xsi:type="dcterms:W3CDTF">2025-03-09T11:17:55Z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